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Amatic SC"/>
      <p:regular r:id="rId30"/>
      <p:bold r:id="rId31"/>
    </p:embeddedFont>
    <p:embeddedFont>
      <p:font typeface="Source Code Pr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maticSC-bold.fntdata"/><Relationship Id="rId30" Type="http://schemas.openxmlformats.org/officeDocument/2006/relationships/font" Target="fonts/AmaticSC-regular.fntdata"/><Relationship Id="rId11" Type="http://schemas.openxmlformats.org/officeDocument/2006/relationships/slide" Target="slides/slide6.xml"/><Relationship Id="rId33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32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35" Type="http://schemas.openxmlformats.org/officeDocument/2006/relationships/font" Target="fonts/SourceCodePro-boldItalic.fntdata"/><Relationship Id="rId12" Type="http://schemas.openxmlformats.org/officeDocument/2006/relationships/slide" Target="slides/slide7.xml"/><Relationship Id="rId34" Type="http://schemas.openxmlformats.org/officeDocument/2006/relationships/font" Target="fonts/SourceCodePr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269d3666c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269d3666c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2bc579eb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2bc579eb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2bc579eb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2bc579eb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269d3666c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269d3666c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28058de9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28058de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2bc579eb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2bc579eb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2bc579eb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2bc579eb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8058de9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28058de9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28058de9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28058de9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28058de9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28058de9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269d3666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269d3666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28058df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28058df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28058de9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28058de9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269d3666c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269d3666c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28058df9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28058df9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28058df9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28058df9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2d5e4e41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2d5e4e41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269d3666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269d3666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269d3666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269d3666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269d3666c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269d3666c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269d3666c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269d3666c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2d5e4e417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2d5e4e41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269d3666c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269d3666c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gif"/><Relationship Id="rId4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22.gif"/><Relationship Id="rId6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gif"/><Relationship Id="rId4" Type="http://schemas.openxmlformats.org/officeDocument/2006/relationships/image" Target="../media/image2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gif"/><Relationship Id="rId4" Type="http://schemas.openxmlformats.org/officeDocument/2006/relationships/image" Target="../media/image32.png"/><Relationship Id="rId5" Type="http://schemas.openxmlformats.org/officeDocument/2006/relationships/image" Target="../media/image37.png"/><Relationship Id="rId6" Type="http://schemas.openxmlformats.org/officeDocument/2006/relationships/image" Target="../media/image45.png"/><Relationship Id="rId7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setosa.io/ev/image-kernels/" TargetMode="External"/><Relationship Id="rId4" Type="http://schemas.openxmlformats.org/officeDocument/2006/relationships/hyperlink" Target="https://www.youtube.com/watch?v=nKW8Ndu7Mjw" TargetMode="External"/><Relationship Id="rId11" Type="http://schemas.openxmlformats.org/officeDocument/2006/relationships/hyperlink" Target="https://github.com/ageitgey/face_recognition" TargetMode="External"/><Relationship Id="rId10" Type="http://schemas.openxmlformats.org/officeDocument/2006/relationships/hyperlink" Target="https://engineering.matterport.com/splash-of-color-instance-segmentation-with-mask-r-cnn-and-tensorflow-7c761e238b46" TargetMode="External"/><Relationship Id="rId12" Type="http://schemas.openxmlformats.org/officeDocument/2006/relationships/hyperlink" Target="https://medium.com/@manivannan_data/how-to-train-yolov2-to-detect-custom-objects-9010df784f36" TargetMode="External"/><Relationship Id="rId9" Type="http://schemas.openxmlformats.org/officeDocument/2006/relationships/hyperlink" Target="https://blog.insightdatascience.com/generating-custom-photo-realistic-faces-using-ai-d170b1b59255" TargetMode="External"/><Relationship Id="rId5" Type="http://schemas.openxmlformats.org/officeDocument/2006/relationships/hyperlink" Target="https://towardsdatascience.com/gentle-dive-into-math-behind-convolutional-neural-networks-79a07dd44cf9" TargetMode="External"/><Relationship Id="rId6" Type="http://schemas.openxmlformats.org/officeDocument/2006/relationships/hyperlink" Target="https://www.thispersondoesnotexist.com/" TargetMode="External"/><Relationship Id="rId7" Type="http://schemas.openxmlformats.org/officeDocument/2006/relationships/hyperlink" Target="https://playground.tensorflow.org/" TargetMode="External"/><Relationship Id="rId8" Type="http://schemas.openxmlformats.org/officeDocument/2006/relationships/hyperlink" Target="https://reiinakano.com/arbitrary-image-stylization-tfjs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7.jpg"/><Relationship Id="rId5" Type="http://schemas.openxmlformats.org/officeDocument/2006/relationships/image" Target="../media/image9.jpg"/><Relationship Id="rId6" Type="http://schemas.openxmlformats.org/officeDocument/2006/relationships/image" Target="../media/image14.png"/><Relationship Id="rId7" Type="http://schemas.openxmlformats.org/officeDocument/2006/relationships/image" Target="../media/image3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Talks-with-Images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Overview of Image Processing, Computer Vision, and Deep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in 7 steps 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74930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AutoNum type="arabicPeriod"/>
            </a:pPr>
            <a:r>
              <a:rPr lang="en-GB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Problem Statement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AutoNum type="arabicPeriod"/>
            </a:pPr>
            <a:r>
              <a:rPr lang="en-GB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Data Preparation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AutoNum type="arabicPeriod"/>
            </a:pPr>
            <a:r>
              <a:rPr lang="en-GB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Choosing a </a:t>
            </a:r>
            <a:r>
              <a:rPr b="1" lang="en-GB" sz="1600">
                <a:solidFill>
                  <a:srgbClr val="000000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model</a:t>
            </a:r>
            <a:endParaRPr b="1" sz="1600">
              <a:solidFill>
                <a:srgbClr val="000000"/>
              </a:solidFill>
              <a:highlight>
                <a:srgbClr val="FFFF00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AutoNum type="arabicPeriod"/>
            </a:pPr>
            <a:r>
              <a:rPr b="1" lang="en-GB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Training</a:t>
            </a:r>
            <a:endParaRPr b="1"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AutoNum type="arabicPeriod"/>
            </a:pPr>
            <a:r>
              <a:rPr lang="en-GB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Evaluation / </a:t>
            </a:r>
            <a:r>
              <a:rPr b="1" lang="en-GB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Validation</a:t>
            </a:r>
            <a:endParaRPr b="1"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AutoNum type="arabicPeriod"/>
            </a:pPr>
            <a:r>
              <a:rPr lang="en-GB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Hyperparameter tuning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Georgia"/>
              <a:buAutoNum type="arabicPeriod"/>
            </a:pPr>
            <a:r>
              <a:rPr lang="en-GB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Prediction/</a:t>
            </a:r>
            <a:r>
              <a:rPr b="1" lang="en-GB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Testing</a:t>
            </a:r>
            <a:r>
              <a:rPr lang="en-GB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013" y="471601"/>
            <a:ext cx="2503801" cy="6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0075" y="2092813"/>
            <a:ext cx="1053574" cy="113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2426" y="1457775"/>
            <a:ext cx="2407624" cy="1770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9625" y="3484925"/>
            <a:ext cx="1720551" cy="131078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8557" y="3484925"/>
            <a:ext cx="1979218" cy="143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0838" y="1391400"/>
            <a:ext cx="2503800" cy="70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64361" y="400087"/>
            <a:ext cx="1208777" cy="80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4840950" y="911750"/>
            <a:ext cx="255300" cy="294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endParaRPr b="1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6102725" y="907100"/>
            <a:ext cx="255300" cy="294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 b="1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6927275" y="2354638"/>
            <a:ext cx="255300" cy="294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endParaRPr b="1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3498600" y="2196000"/>
            <a:ext cx="255300" cy="294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endParaRPr b="1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3753900" y="3917225"/>
            <a:ext cx="255300" cy="294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endParaRPr b="1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6927275" y="2751763"/>
            <a:ext cx="255300" cy="294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</a:t>
            </a:r>
            <a:endParaRPr b="1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6240050" y="4054713"/>
            <a:ext cx="255300" cy="294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</a:t>
            </a:r>
            <a:endParaRPr b="1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0" name="Google Shape;140;p22"/>
          <p:cNvSpPr/>
          <p:nvPr/>
        </p:nvSpPr>
        <p:spPr>
          <a:xfrm flipH="1" rot="10800000">
            <a:off x="489050" y="2994713"/>
            <a:ext cx="255300" cy="8010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6443775" y="1376675"/>
            <a:ext cx="2407500" cy="1934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292850"/>
            <a:ext cx="48501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392550"/>
            <a:ext cx="4760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Based on Concept on Artificial Neural Networks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“</a:t>
            </a:r>
            <a:r>
              <a:rPr i="1" lang="en-GB" sz="1400"/>
              <a:t>The hierarchy of concepts allows the computer to learn complicated concepts by building them out of simpler ones. If we draw </a:t>
            </a:r>
            <a:r>
              <a:rPr b="1" i="1" lang="en-GB" sz="1400"/>
              <a:t>a graph showing how these concepts are built on top of each other</a:t>
            </a:r>
            <a:r>
              <a:rPr i="1" lang="en-GB" sz="1400"/>
              <a:t>, the graph is deep, with many layers. For this reason, we call this approach to AI deep learning.</a:t>
            </a:r>
            <a:r>
              <a:rPr lang="en-GB" sz="1400"/>
              <a:t>” - Ian GoodFellow</a:t>
            </a:r>
            <a:endParaRPr sz="1400"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550" y="65550"/>
            <a:ext cx="3603326" cy="21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550" y="2404803"/>
            <a:ext cx="3603325" cy="2612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292850"/>
            <a:ext cx="1791300" cy="9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CODE </a:t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450" y="202975"/>
            <a:ext cx="6595801" cy="462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 with images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25" y="1210300"/>
            <a:ext cx="8977952" cy="38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425" y="680600"/>
            <a:ext cx="6667500" cy="4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classification</a:t>
            </a:r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6628575" y="4104350"/>
            <a:ext cx="1466700" cy="672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3147350" y="4104350"/>
            <a:ext cx="3391200" cy="672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 txBox="1"/>
          <p:nvPr/>
        </p:nvSpPr>
        <p:spPr>
          <a:xfrm>
            <a:off x="237625" y="1360125"/>
            <a:ext cx="1540200" cy="31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Dataset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Images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Classes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extraction 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11700" y="1228675"/>
            <a:ext cx="825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HOG: Histogram of Oriented Gradients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SIFT: Scale Invariant Feature Transform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SURF: Speeded-Up Robust Feature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CNN: Convolution Neural Network</a:t>
            </a:r>
            <a:endParaRPr sz="1200"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974" y="198625"/>
            <a:ext cx="2592733" cy="9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300" y="1049100"/>
            <a:ext cx="2592725" cy="946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775" y="2502913"/>
            <a:ext cx="3651374" cy="21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7218" y="2609425"/>
            <a:ext cx="3121358" cy="212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 neural Network</a:t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800" y="1049600"/>
            <a:ext cx="4525498" cy="37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00" y="1093850"/>
            <a:ext cx="3294467" cy="37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 detection</a:t>
            </a:r>
            <a:endParaRPr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825" y="157725"/>
            <a:ext cx="4031475" cy="25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5426400" y="2758075"/>
            <a:ext cx="3728400" cy="23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With the need of real time object detection, many one-step object detection architectures have been proposed, like YOLO, YOLOv2, YOLOv3, SSD, RetinaNet etc. which try to combine the detection and classification step.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388500" y="2571750"/>
            <a:ext cx="2407500" cy="18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400">
                <a:solidFill>
                  <a:srgbClr val="000000"/>
                </a:solidFill>
              </a:rPr>
              <a:t>Region Proposal Network</a:t>
            </a:r>
            <a:r>
              <a:rPr lang="en-GB" sz="1400">
                <a:solidFill>
                  <a:srgbClr val="000000"/>
                </a:solidFill>
              </a:rPr>
              <a:t>, providing a number of regions which are then passed to common DL based classification architectures.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150" y="2259075"/>
            <a:ext cx="2765951" cy="274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463725" y="1128050"/>
            <a:ext cx="33369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Dataset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Images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Bounding Boxes(x,y,w,h)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Classes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segmentation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463725" y="1128050"/>
            <a:ext cx="3581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Dataset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Images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Coordinates</a:t>
            </a:r>
            <a:r>
              <a:rPr lang="en-GB" sz="1400"/>
              <a:t>[list of </a:t>
            </a:r>
            <a:r>
              <a:rPr lang="en-GB" sz="1400"/>
              <a:t>(x,y)]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Classes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702" y="387750"/>
            <a:ext cx="4323501" cy="1948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/>
          <p:nvPr/>
        </p:nvSpPr>
        <p:spPr>
          <a:xfrm>
            <a:off x="253475" y="2370050"/>
            <a:ext cx="5713500" cy="26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Segmentation Masks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The mask branch is CNN that takes the positive regions selected by the ROI classifier and generates masks for them.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The generated masks are low resolution: 28x28 pixels. But they are soft masks, represented by float numbers, so they hold more details than binary masks.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000" y="2789050"/>
            <a:ext cx="3478325" cy="15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Face recognition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463725" y="1128050"/>
            <a:ext cx="5165700" cy="3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Dataset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Images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Classes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Algorithm: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Face Detection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Face Alignment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DeepNet Model to extract features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200">
                <a:solidFill>
                  <a:srgbClr val="000000"/>
                </a:solidFill>
              </a:rPr>
              <a:t>Pass the centered face image through a neural network that knows how to measure features of the face. Save those 128 measurements.</a:t>
            </a:r>
            <a:endParaRPr i="1"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i="1" lang="en-GB" sz="1200">
                <a:solidFill>
                  <a:srgbClr val="000000"/>
                </a:solidFill>
              </a:rPr>
              <a:t>Testing new face : Extract 128 measurements and find the most similar match </a:t>
            </a:r>
            <a:endParaRPr i="1" sz="1200">
              <a:solidFill>
                <a:srgbClr val="000000"/>
              </a:solidFill>
            </a:endParaRPr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825" y="289150"/>
            <a:ext cx="2468175" cy="170117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/>
        </p:nvSpPr>
        <p:spPr>
          <a:xfrm>
            <a:off x="3225022" y="2015525"/>
            <a:ext cx="24681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>
                <a:highlight>
                  <a:srgbClr val="FFFFFF"/>
                </a:highlight>
              </a:rPr>
              <a:t>Facebook automatically tags people in your photos that you have tagged before. I’m not sure if this is helpful or creepy! :P </a:t>
            </a:r>
            <a:endParaRPr i="1" sz="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9775" y="1260450"/>
            <a:ext cx="996500" cy="9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3125" y="196888"/>
            <a:ext cx="3203449" cy="89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 rotWithShape="1">
          <a:blip r:embed="rId6">
            <a:alphaModFix/>
          </a:blip>
          <a:srcRect b="0" l="35562" r="0" t="0"/>
          <a:stretch/>
        </p:blipFill>
        <p:spPr>
          <a:xfrm>
            <a:off x="7521288" y="1195673"/>
            <a:ext cx="1225686" cy="9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7675" y="2375400"/>
            <a:ext cx="3275201" cy="270875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/>
          <p:nvPr/>
        </p:nvSpPr>
        <p:spPr>
          <a:xfrm>
            <a:off x="5777200" y="116175"/>
            <a:ext cx="3275100" cy="49680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Speakers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5900" y="292861"/>
            <a:ext cx="2344875" cy="23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15857" l="28382" r="0" t="7760"/>
          <a:stretch/>
        </p:blipFill>
        <p:spPr>
          <a:xfrm>
            <a:off x="6289450" y="214425"/>
            <a:ext cx="2468750" cy="263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5969225" y="2967075"/>
            <a:ext cx="31092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Code Pro"/>
                <a:ea typeface="Source Code Pro"/>
                <a:cs typeface="Source Code Pro"/>
                <a:sym typeface="Source Code Pro"/>
              </a:rPr>
              <a:t>Nitish is working with Accenture Labs,  around 6 years of experience in AI Research and Innovation. Explored various Deep Learning frameworks for different industry use-cases around Image Classification, Semantic Segmentation, Style Transfer, Generative Adversarial Networks and 3D Object Modelling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497200" y="2892250"/>
            <a:ext cx="3185700" cy="22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Code Pro"/>
                <a:ea typeface="Source Code Pro"/>
                <a:cs typeface="Source Code Pro"/>
                <a:sym typeface="Source Code Pro"/>
              </a:rPr>
              <a:t>Hello, I am Anuj Khandelwal,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Source Code Pro"/>
                <a:ea typeface="Source Code Pro"/>
                <a:cs typeface="Source Code Pro"/>
                <a:sym typeface="Source Code Pro"/>
              </a:rPr>
              <a:t>currently working with Aditya Birla Group as a Data Scientist. I have more than 5 years of experience in building and deploying Computer Vision applications. In past, I have worked in the area of Smart Cities, Autonomous Vehicles and presently working in AI for Manufacturing.</a:t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Style transfer</a:t>
            </a:r>
            <a:endParaRPr/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200" y="751325"/>
            <a:ext cx="5120798" cy="374484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/>
        </p:nvSpPr>
        <p:spPr>
          <a:xfrm>
            <a:off x="311700" y="1286375"/>
            <a:ext cx="3211500" cy="3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Problem Statement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○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Given: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■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Content Image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■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Style Image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○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Result: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■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Stylized Image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●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Algorithm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○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Feature Extraction of Content (A)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○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Feature Extraction of Style (B)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Source Code Pro"/>
              <a:buChar char="○"/>
            </a:pP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Merge Features(A+B)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generation</a:t>
            </a:r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525" y="2726864"/>
            <a:ext cx="3807625" cy="2339836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525" y="76200"/>
            <a:ext cx="3807625" cy="252995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4" name="Google Shape;234;p33"/>
          <p:cNvPicPr preferRelativeResize="0"/>
          <p:nvPr/>
        </p:nvPicPr>
        <p:blipFill/>
        <p:spPr>
          <a:xfrm>
            <a:off x="404350" y="1193875"/>
            <a:ext cx="4277700" cy="26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104" y="3990200"/>
            <a:ext cx="3610196" cy="1085625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148" y="867700"/>
            <a:ext cx="6341703" cy="4158376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1" name="Google Shape;241;p34"/>
          <p:cNvSpPr txBox="1"/>
          <p:nvPr>
            <p:ph type="title"/>
          </p:nvPr>
        </p:nvSpPr>
        <p:spPr>
          <a:xfrm>
            <a:off x="156425" y="2734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analytics</a:t>
            </a:r>
            <a:endParaRPr/>
          </a:p>
        </p:txBody>
      </p:sp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-294600" y="1228675"/>
            <a:ext cx="33780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749300" rtl="0" algn="l">
              <a:lnSpc>
                <a:spcPct val="158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AutoNum type="arabicPeriod"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Problem Statement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AutoNum type="arabicPeriod"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Data Preparation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AutoNum type="arabicPeriod"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Choosing  </a:t>
            </a:r>
            <a:r>
              <a:rPr b="1" lang="en-GB" sz="1400">
                <a:solidFill>
                  <a:srgbClr val="000000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model(s)</a:t>
            </a:r>
            <a:endParaRPr b="1" sz="1400">
              <a:solidFill>
                <a:srgbClr val="000000"/>
              </a:solidFill>
              <a:highlight>
                <a:srgbClr val="FFFF00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4800" lvl="1" marL="9144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eorgia"/>
              <a:buAutoNum type="alphaLcPeriod"/>
            </a:pPr>
            <a:r>
              <a:rPr b="1" lang="en-GB" sz="12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Training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4800" lvl="1" marL="9144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eorgia"/>
              <a:buAutoNum type="alphaLcPeriod"/>
            </a:pP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Evaluation / </a:t>
            </a:r>
            <a:r>
              <a:rPr b="1" lang="en-GB" sz="12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Validation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4800" lvl="1" marL="9144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eorgia"/>
              <a:buAutoNum type="alphaLcPeriod"/>
            </a:pP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Hyperparameter tuning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04800" lvl="1" marL="9144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Georgia"/>
              <a:buAutoNum type="alphaLcPeriod"/>
            </a:pP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Prediction/</a:t>
            </a:r>
            <a:r>
              <a:rPr b="1" lang="en-GB" sz="12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Testing</a:t>
            </a:r>
            <a:endParaRPr b="1" sz="12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AutoNum type="arabicPeriod"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Combine Results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eorgia"/>
              <a:buAutoNum type="arabicPeriod"/>
            </a:pP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Presentation 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Interesting Links</a:t>
            </a:r>
            <a:endParaRPr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u="sng">
                <a:solidFill>
                  <a:schemeClr val="hlink"/>
                </a:solidFill>
                <a:hlinkClick r:id="rId3"/>
              </a:rPr>
              <a:t>https://setosa.io/ev/image-kernels/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u="sng">
                <a:solidFill>
                  <a:schemeClr val="hlink"/>
                </a:solidFill>
                <a:hlinkClick r:id="rId4"/>
              </a:rPr>
              <a:t>https://www.youtube.com/watch?v=nKW8Ndu7Mjw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u="sng">
                <a:solidFill>
                  <a:schemeClr val="hlink"/>
                </a:solidFill>
                <a:hlinkClick r:id="rId5"/>
              </a:rPr>
              <a:t>https://towardsdatascience.com/gentle-dive-into-math-behind-convolutional-neural-networks-79a07dd44cf9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u="sng">
                <a:solidFill>
                  <a:schemeClr val="hlink"/>
                </a:solidFill>
                <a:hlinkClick r:id="rId6"/>
              </a:rPr>
              <a:t>https://www.thispersondoesnotexist.com/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u="sng">
                <a:solidFill>
                  <a:schemeClr val="accent5"/>
                </a:solidFill>
                <a:hlinkClick r:id="rId7"/>
              </a:rPr>
              <a:t>https://playground.tensorflow.org/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u="sng">
                <a:solidFill>
                  <a:schemeClr val="hlink"/>
                </a:solidFill>
                <a:hlinkClick r:id="rId8"/>
              </a:rPr>
              <a:t>https://reiinakano.com/arbitrary-image-stylization-tfjs/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u="sng">
                <a:solidFill>
                  <a:schemeClr val="hlink"/>
                </a:solidFill>
                <a:hlinkClick r:id="rId9"/>
              </a:rPr>
              <a:t>https://blog.insightdatascience.com/generating-custom-photo-realistic-faces-using-ai-d170b1b59255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u="sng">
                <a:solidFill>
                  <a:schemeClr val="hlink"/>
                </a:solidFill>
                <a:hlinkClick r:id="rId10"/>
              </a:rPr>
              <a:t>https://engineering.matterport.com/splash-of-color-instance-segmentation-with-mask-r-cnn-and-tensorflow-7c761e238b46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u="sng">
                <a:solidFill>
                  <a:schemeClr val="hlink"/>
                </a:solidFill>
                <a:hlinkClick r:id="rId11"/>
              </a:rPr>
              <a:t>https://github.com/ageitgey/face_recognition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u="sng">
                <a:solidFill>
                  <a:schemeClr val="hlink"/>
                </a:solidFill>
                <a:hlinkClick r:id="rId12"/>
              </a:rPr>
              <a:t>https://medium.com/@manivannan_data/how-to-train-yolov2-to-detect-custom-objects-9010df784f36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6"/>
          <p:cNvPicPr preferRelativeResize="0"/>
          <p:nvPr/>
        </p:nvPicPr>
        <p:blipFill rotWithShape="1">
          <a:blip r:embed="rId3">
            <a:alphaModFix/>
          </a:blip>
          <a:srcRect b="4716" l="0" r="0" t="0"/>
          <a:stretch/>
        </p:blipFill>
        <p:spPr>
          <a:xfrm>
            <a:off x="1540200" y="671250"/>
            <a:ext cx="5715000" cy="40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228675"/>
            <a:ext cx="38433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marR="1905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GB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Part I:</a:t>
            </a:r>
            <a:endParaRPr b="1" sz="1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-GB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are Images?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-GB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is OpenCV?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-GB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Setting up OpenCV on a Linux machine.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-GB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is Image Processing?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-GB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Image processing example: "blurring" in action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-GB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Core operations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○"/>
            </a:pPr>
            <a:r>
              <a:rPr lang="en-GB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Basic Operations on Images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○"/>
            </a:pPr>
            <a:r>
              <a:rPr lang="en-GB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Arithmetic operations on images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-GB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Image processing in OpenCV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○"/>
            </a:pPr>
            <a:r>
              <a:rPr lang="en-GB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Image Thresholding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○"/>
            </a:pPr>
            <a:r>
              <a:rPr lang="en-GB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Geometric Transformation of images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○"/>
            </a:pPr>
            <a:r>
              <a:rPr lang="en-GB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Image Gradients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○"/>
            </a:pPr>
            <a:r>
              <a:rPr lang="en-GB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Canny Edge Detection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4791925" y="1457275"/>
            <a:ext cx="38433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Part II</a:t>
            </a:r>
            <a:r>
              <a:rPr b="1" lang="en-GB" sz="16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endParaRPr b="1" sz="16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90500" marR="190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vs </a:t>
            </a:r>
            <a:r>
              <a:rPr i="1"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ML </a:t>
            </a: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r>
              <a:rPr i="1"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DL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 Learning Steps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MNIST Example : Code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Classification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Neural Network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Detection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segmentation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Face Recognition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Style Transfer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Generation - GAN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Analytics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Links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916675"/>
            <a:ext cx="8520600" cy="3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humans see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                    What a computer sees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25" y="1307512"/>
            <a:ext cx="2424176" cy="31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1000" y="1986100"/>
            <a:ext cx="5622225" cy="23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processing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Application: Removing noise from an image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800" y="1624500"/>
            <a:ext cx="7382776" cy="27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processing vs computer vision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 processing: image in -&gt;(some function) -&gt; image out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Computer Vision: understanding the contents of an image</a:t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513" y="2351825"/>
            <a:ext cx="4994976" cy="19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lang="en-GB"/>
              <a:t>ools , library, framework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225" y="1370625"/>
            <a:ext cx="1721875" cy="21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1850" y="3433363"/>
            <a:ext cx="2125176" cy="1062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4500" y="3433374"/>
            <a:ext cx="2330801" cy="9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4500" y="1329575"/>
            <a:ext cx="4090024" cy="186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4675" y="1370613"/>
            <a:ext cx="1786000" cy="17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code...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0" r="0" t="9272"/>
          <a:stretch/>
        </p:blipFill>
        <p:spPr>
          <a:xfrm>
            <a:off x="2237250" y="1093850"/>
            <a:ext cx="5070250" cy="384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</a:t>
            </a:r>
            <a:r>
              <a:rPr lang="en-GB" sz="3000"/>
              <a:t>vs</a:t>
            </a:r>
            <a:r>
              <a:rPr lang="en-GB"/>
              <a:t> Machine learning </a:t>
            </a:r>
            <a:r>
              <a:rPr lang="en-GB" sz="3000"/>
              <a:t>vs</a:t>
            </a:r>
            <a:r>
              <a:rPr lang="en-GB"/>
              <a:t> deep learning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125" y="2446275"/>
            <a:ext cx="3902850" cy="248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483425" y="1381125"/>
            <a:ext cx="39738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AI</a:t>
            </a: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i="1" lang="en-GB">
                <a:latin typeface="Source Code Pro"/>
                <a:ea typeface="Source Code Pro"/>
                <a:cs typeface="Source Code Pro"/>
                <a:sym typeface="Source Code Pro"/>
              </a:rPr>
              <a:t>technique to enable machine to mimic humans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) is super-set of ML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ML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i="1" lang="en-GB">
                <a:latin typeface="Source Code Pro"/>
                <a:ea typeface="Source Code Pro"/>
                <a:cs typeface="Source Code Pro"/>
                <a:sym typeface="Source Code Pro"/>
              </a:rPr>
              <a:t>program machines to learn and improve with experience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) and </a:t>
            </a: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ML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 is the super-set of </a:t>
            </a: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DL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Source Code Pro"/>
                <a:ea typeface="Source Code Pro"/>
                <a:cs typeface="Source Code Pro"/>
                <a:sym typeface="Source Code Pro"/>
              </a:rPr>
              <a:t>DL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i="1" lang="en-GB">
                <a:latin typeface="Source Code Pro"/>
                <a:ea typeface="Source Code Pro"/>
                <a:cs typeface="Source Code Pro"/>
                <a:sym typeface="Source Code Pro"/>
              </a:rPr>
              <a:t>achieve great power and flexibility by learning to </a:t>
            </a:r>
            <a:r>
              <a:rPr b="1" i="1" lang="en-GB">
                <a:latin typeface="Source Code Pro"/>
                <a:ea typeface="Source Code Pro"/>
                <a:cs typeface="Source Code Pro"/>
                <a:sym typeface="Source Code Pro"/>
              </a:rPr>
              <a:t>represent the data as nested hierarchy of concepts</a:t>
            </a:r>
            <a:r>
              <a:rPr i="1" lang="en-GB">
                <a:latin typeface="Source Code Pro"/>
                <a:ea typeface="Source Code Pro"/>
                <a:cs typeface="Source Code Pro"/>
                <a:sym typeface="Source Code Pro"/>
              </a:rPr>
              <a:t>, i.e, more depth features with multiple processing layers, hence “deep”</a:t>
            </a:r>
            <a:r>
              <a:rPr lang="en-GB">
                <a:latin typeface="Source Code Pro"/>
                <a:ea typeface="Source Code Pro"/>
                <a:cs typeface="Source Code Pro"/>
                <a:sym typeface="Source Code Pro"/>
              </a:rPr>
              <a:t>).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7776" y="668150"/>
            <a:ext cx="2570948" cy="19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